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6" r:id="rId2"/>
    <p:sldId id="295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5" r:id="rId22"/>
    <p:sldId id="277" r:id="rId23"/>
    <p:sldId id="278" r:id="rId24"/>
    <p:sldId id="292" r:id="rId25"/>
    <p:sldId id="280" r:id="rId26"/>
    <p:sldId id="281" r:id="rId27"/>
    <p:sldId id="283" r:id="rId28"/>
    <p:sldId id="285" r:id="rId29"/>
    <p:sldId id="284" r:id="rId30"/>
    <p:sldId id="286" r:id="rId31"/>
    <p:sldId id="287" r:id="rId32"/>
    <p:sldId id="289" r:id="rId33"/>
    <p:sldId id="294" r:id="rId34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624" autoAdjust="0"/>
  </p:normalViewPr>
  <p:slideViewPr>
    <p:cSldViewPr>
      <p:cViewPr varScale="1">
        <p:scale>
          <a:sx n="69" d="100"/>
          <a:sy n="69" d="100"/>
        </p:scale>
        <p:origin x="-141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309A6D-C09C-4548-B29A-6CF363A7E532}" type="datetimeFigureOut">
              <a:rPr lang="fr-FR" smtClean="0"/>
              <a:pPr/>
              <a:t>15/03/2020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4668DC-857F-487D-BFFA-8C0CA5037977}" type="slidenum">
              <a:rPr lang="fr-BE" smtClean="0"/>
              <a:pPr/>
              <a:t>‹N°›</a:t>
            </a:fld>
            <a:endParaRPr lang="fr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PLAN DU COURS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ctr"/>
            <a:r>
              <a:rPr lang="fr-FR" b="1" dirty="0" smtClean="0"/>
              <a:t>PARTIE I  </a:t>
            </a:r>
            <a:r>
              <a:rPr lang="fr-FR" dirty="0" smtClean="0"/>
              <a:t>Droit Commercial</a:t>
            </a:r>
          </a:p>
          <a:p>
            <a:pPr algn="ctr">
              <a:buNone/>
            </a:pPr>
            <a:r>
              <a:rPr lang="fr-FR" b="1" dirty="0" smtClean="0"/>
              <a:t>Introduction</a:t>
            </a:r>
          </a:p>
          <a:p>
            <a:pPr algn="ctr">
              <a:buNone/>
            </a:pPr>
            <a:r>
              <a:rPr lang="fr-FR" b="1" dirty="0" smtClean="0"/>
              <a:t>Chapitre 1</a:t>
            </a:r>
            <a:r>
              <a:rPr lang="fr-FR" b="1" baseline="30000" dirty="0" smtClean="0"/>
              <a:t>er</a:t>
            </a:r>
            <a:r>
              <a:rPr lang="fr-FR" b="1" dirty="0" smtClean="0"/>
              <a:t> </a:t>
            </a:r>
            <a:r>
              <a:rPr lang="fr-FR" dirty="0" smtClean="0"/>
              <a:t>La commercialité </a:t>
            </a:r>
          </a:p>
          <a:p>
            <a:pPr algn="ctr">
              <a:buNone/>
            </a:pPr>
            <a:r>
              <a:rPr lang="fr-FR" b="1" dirty="0" smtClean="0"/>
              <a:t>Section 1</a:t>
            </a:r>
            <a:r>
              <a:rPr lang="fr-FR" dirty="0" smtClean="0"/>
              <a:t> Les conditions d’acquisition de la qualité de Commerçant (C)</a:t>
            </a:r>
          </a:p>
          <a:p>
            <a:pPr algn="ctr">
              <a:buNone/>
            </a:pPr>
            <a:r>
              <a:rPr lang="fr-FR" b="1" dirty="0" smtClean="0"/>
              <a:t>Section 2</a:t>
            </a:r>
            <a:r>
              <a:rPr lang="fr-FR" dirty="0" smtClean="0"/>
              <a:t> Les droits et obligations du C</a:t>
            </a:r>
          </a:p>
          <a:p>
            <a:pPr algn="ctr">
              <a:buNone/>
            </a:pPr>
            <a:r>
              <a:rPr lang="fr-FR" b="1" dirty="0" smtClean="0"/>
              <a:t>Section 3</a:t>
            </a:r>
            <a:r>
              <a:rPr lang="fr-FR" dirty="0" smtClean="0"/>
              <a:t> Les actes de commerce</a:t>
            </a:r>
          </a:p>
          <a:p>
            <a:pPr algn="ctr">
              <a:buNone/>
            </a:pPr>
            <a:r>
              <a:rPr lang="fr-FR" b="1" dirty="0" smtClean="0"/>
              <a:t>Chapitre 2</a:t>
            </a:r>
            <a:r>
              <a:rPr lang="fr-FR" dirty="0" smtClean="0"/>
              <a:t> Le Fonds de commerce</a:t>
            </a:r>
          </a:p>
          <a:p>
            <a:pPr algn="ctr">
              <a:buNone/>
            </a:pPr>
            <a:r>
              <a:rPr lang="fr-FR" b="1" dirty="0" smtClean="0"/>
              <a:t>Section 1</a:t>
            </a:r>
            <a:r>
              <a:rPr lang="fr-FR" dirty="0" smtClean="0"/>
              <a:t> Des éléments constitutifs</a:t>
            </a:r>
          </a:p>
          <a:p>
            <a:pPr algn="ctr">
              <a:buNone/>
            </a:pPr>
            <a:r>
              <a:rPr lang="fr-FR" b="1" dirty="0" smtClean="0"/>
              <a:t>Section 2</a:t>
            </a:r>
            <a:r>
              <a:rPr lang="fr-FR" dirty="0" smtClean="0"/>
              <a:t> Du Contrat de vente du FDC (Cession)</a:t>
            </a:r>
          </a:p>
          <a:p>
            <a:pPr algn="ctr">
              <a:buNone/>
            </a:pPr>
            <a:r>
              <a:rPr lang="fr-FR" b="1" dirty="0" smtClean="0"/>
              <a:t>Section 3</a:t>
            </a:r>
            <a:r>
              <a:rPr lang="fr-FR" dirty="0" smtClean="0"/>
              <a:t> De quelques autres contrats portant sur le FDC</a:t>
            </a:r>
            <a:endParaRPr lang="fr-FR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SOLUTIONS ORIGINALES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/>
            <a:r>
              <a:rPr lang="fr-FR" dirty="0" smtClean="0"/>
              <a:t>Originale par rapport aux solutions adoptées en </a:t>
            </a:r>
            <a:r>
              <a:rPr lang="fr-FR" dirty="0" err="1" smtClean="0"/>
              <a:t>dt</a:t>
            </a:r>
            <a:r>
              <a:rPr lang="fr-FR" dirty="0" smtClean="0"/>
              <a:t> civil</a:t>
            </a:r>
          </a:p>
          <a:p>
            <a:pPr algn="ctr">
              <a:buNone/>
            </a:pPr>
            <a:endParaRPr lang="fr-FR" dirty="0" smtClean="0"/>
          </a:p>
          <a:p>
            <a:pPr algn="ctr"/>
            <a:r>
              <a:rPr lang="fr-FR" dirty="0" smtClean="0"/>
              <a:t>Régime des baux d’immeubles</a:t>
            </a:r>
          </a:p>
          <a:p>
            <a:pPr algn="ctr"/>
            <a:r>
              <a:rPr lang="fr-FR" dirty="0" smtClean="0"/>
              <a:t>Régime des incapacités</a:t>
            </a:r>
          </a:p>
          <a:p>
            <a:pPr algn="ctr"/>
            <a:r>
              <a:rPr lang="fr-FR" dirty="0" smtClean="0"/>
              <a:t>Règles applicables aux débiteurs en cessation des paiements</a:t>
            </a:r>
          </a:p>
          <a:p>
            <a:pPr algn="ctr"/>
            <a:r>
              <a:rPr lang="fr-FR" dirty="0" smtClean="0"/>
              <a:t>Contrat de vente</a:t>
            </a:r>
          </a:p>
          <a:p>
            <a:pPr algn="ctr"/>
            <a:r>
              <a:rPr lang="fr-FR" dirty="0" smtClean="0"/>
              <a:t>Compétence judiciaire</a:t>
            </a:r>
            <a:endParaRPr lang="fr-FR" dirty="0"/>
          </a:p>
        </p:txBody>
      </p:sp>
      <p:sp>
        <p:nvSpPr>
          <p:cNvPr id="4" name="Rectangle avec flèche vers le bas 3"/>
          <p:cNvSpPr/>
          <p:nvPr/>
        </p:nvSpPr>
        <p:spPr>
          <a:xfrm>
            <a:off x="4143372" y="2143116"/>
            <a:ext cx="642942" cy="914400"/>
          </a:xfrm>
          <a:prstGeom prst="downArrow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Régime des baux d’immeubles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fr-FR" dirty="0" smtClean="0"/>
              <a:t>Bail civil (d’habitation) = </a:t>
            </a:r>
            <a:r>
              <a:rPr lang="fr-FR" i="1" dirty="0" smtClean="0"/>
              <a:t>intuitu personae </a:t>
            </a:r>
            <a:r>
              <a:rPr lang="fr-FR" dirty="0" smtClean="0"/>
              <a:t>+ pas de </a:t>
            </a:r>
            <a:r>
              <a:rPr lang="fr-FR" dirty="0" err="1" smtClean="0"/>
              <a:t>dt</a:t>
            </a:r>
            <a:r>
              <a:rPr lang="fr-FR" dirty="0" smtClean="0"/>
              <a:t> de modifier la destination des lieux + possibilité de refuser le renouvellement du contrat par le bailleur</a:t>
            </a:r>
          </a:p>
          <a:p>
            <a:pPr algn="ctr"/>
            <a:endParaRPr lang="fr-FR" dirty="0" smtClean="0"/>
          </a:p>
          <a:p>
            <a:pPr algn="just"/>
            <a:r>
              <a:rPr lang="fr-FR" dirty="0" smtClean="0"/>
              <a:t>Bail commercial = pas de qualité du cocontractant + exercice d’activité commerciale + procédure de déspécialisation + indemnité d’éviction en cas de refus</a:t>
            </a:r>
            <a:endParaRPr lang="fr-FR" dirty="0"/>
          </a:p>
        </p:txBody>
      </p:sp>
      <p:sp>
        <p:nvSpPr>
          <p:cNvPr id="4" name="Double flèche verticale 3"/>
          <p:cNvSpPr/>
          <p:nvPr/>
        </p:nvSpPr>
        <p:spPr>
          <a:xfrm>
            <a:off x="4786314" y="3143248"/>
            <a:ext cx="484632" cy="930400"/>
          </a:xfrm>
          <a:prstGeom prst="up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Régime des incapacités</a:t>
            </a:r>
            <a:br>
              <a:rPr lang="fr-FR" dirty="0" smtClean="0"/>
            </a:b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/>
            <a:r>
              <a:rPr lang="fr-FR" sz="2400" dirty="0" smtClean="0"/>
              <a:t>Incapacité = état d’une personne privée par la loi de la jouissance ou de l’exercice de certains droits</a:t>
            </a:r>
          </a:p>
          <a:p>
            <a:pPr algn="just"/>
            <a:r>
              <a:rPr lang="fr-FR" dirty="0" err="1" smtClean="0"/>
              <a:t>Dt</a:t>
            </a:r>
            <a:r>
              <a:rPr lang="fr-FR" dirty="0" smtClean="0"/>
              <a:t> civil = Protection des incapables (mineurs et majeurs souffrant d’une démence)</a:t>
            </a:r>
          </a:p>
          <a:p>
            <a:pPr algn="just"/>
            <a:r>
              <a:rPr lang="fr-FR" dirty="0" smtClean="0"/>
              <a:t>Résultat = accomplir certains actes par le biais d’un représentant légal</a:t>
            </a:r>
          </a:p>
          <a:p>
            <a:pPr algn="ctr"/>
            <a:r>
              <a:rPr lang="fr-FR" dirty="0" err="1" smtClean="0"/>
              <a:t>Dt</a:t>
            </a:r>
            <a:r>
              <a:rPr lang="fr-FR" dirty="0" smtClean="0"/>
              <a:t> commercial = 2 situations   </a:t>
            </a:r>
          </a:p>
          <a:p>
            <a:pPr algn="just">
              <a:buNone/>
            </a:pPr>
            <a:r>
              <a:rPr lang="fr-FR" dirty="0" smtClean="0"/>
              <a:t>Exclusion : émission d’effets de commerce mm pas par leur représentant</a:t>
            </a:r>
          </a:p>
          <a:p>
            <a:pPr algn="just">
              <a:buNone/>
            </a:pPr>
            <a:r>
              <a:rPr lang="fr-FR" dirty="0" smtClean="0"/>
              <a:t>Refus de prendre compte de l’incapacité : contrat de société (par actions ou SARL)</a:t>
            </a:r>
          </a:p>
        </p:txBody>
      </p:sp>
      <p:sp>
        <p:nvSpPr>
          <p:cNvPr id="4" name="Différent de 3"/>
          <p:cNvSpPr/>
          <p:nvPr/>
        </p:nvSpPr>
        <p:spPr>
          <a:xfrm>
            <a:off x="1071538" y="3857628"/>
            <a:ext cx="914400" cy="500066"/>
          </a:xfrm>
          <a:prstGeom prst="mathNot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" name="Différent de 4"/>
          <p:cNvSpPr/>
          <p:nvPr/>
        </p:nvSpPr>
        <p:spPr>
          <a:xfrm>
            <a:off x="7215206" y="3857628"/>
            <a:ext cx="914400" cy="500066"/>
          </a:xfrm>
          <a:prstGeom prst="mathNot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Règles applicables aux débiteurs en cessation des paiements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fr-FR" dirty="0" err="1" smtClean="0"/>
              <a:t>Dt</a:t>
            </a:r>
            <a:r>
              <a:rPr lang="fr-FR" dirty="0" smtClean="0"/>
              <a:t> civil = déconfiture du débiteur </a:t>
            </a:r>
          </a:p>
          <a:p>
            <a:pPr algn="ctr">
              <a:buNone/>
            </a:pPr>
            <a:r>
              <a:rPr lang="fr-FR" dirty="0" smtClean="0"/>
              <a:t>Organiser son insolvabilité</a:t>
            </a:r>
          </a:p>
          <a:p>
            <a:pPr algn="ctr">
              <a:buNone/>
            </a:pPr>
            <a:r>
              <a:rPr lang="fr-FR" dirty="0" smtClean="0"/>
              <a:t>Possibilité de rééchelonnement des dettes (régime surendettement des particuliers)</a:t>
            </a:r>
          </a:p>
          <a:p>
            <a:pPr algn="ctr">
              <a:buNone/>
            </a:pPr>
            <a:endParaRPr lang="fr-FR" dirty="0" smtClean="0"/>
          </a:p>
          <a:p>
            <a:pPr algn="just"/>
            <a:r>
              <a:rPr lang="fr-FR" dirty="0" err="1" smtClean="0"/>
              <a:t>Dt</a:t>
            </a:r>
            <a:r>
              <a:rPr lang="fr-FR" dirty="0" smtClean="0"/>
              <a:t> commercial = faillite personnelle (Sanction prononcée contre dirigeants/mandataires)</a:t>
            </a:r>
          </a:p>
          <a:p>
            <a:pPr algn="ctr">
              <a:buNone/>
            </a:pPr>
            <a:r>
              <a:rPr lang="fr-FR" dirty="0" smtClean="0"/>
              <a:t>Redressement judiciaire des difficultés</a:t>
            </a:r>
            <a:endParaRPr lang="fr-FR" dirty="0"/>
          </a:p>
        </p:txBody>
      </p:sp>
      <p:sp>
        <p:nvSpPr>
          <p:cNvPr id="4" name="Différent de 3"/>
          <p:cNvSpPr/>
          <p:nvPr/>
        </p:nvSpPr>
        <p:spPr>
          <a:xfrm>
            <a:off x="4286248" y="3857628"/>
            <a:ext cx="914400" cy="500066"/>
          </a:xfrm>
          <a:prstGeom prst="mathNot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Compétence judiciaire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fr-FR" dirty="0" smtClean="0"/>
              <a:t>Règles applicables en matière de recours judiciaire</a:t>
            </a:r>
          </a:p>
          <a:p>
            <a:pPr algn="just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Juge commercial  = justice étatique</a:t>
            </a:r>
          </a:p>
          <a:p>
            <a:pPr algn="ctr">
              <a:buNone/>
            </a:pPr>
            <a:r>
              <a:rPr lang="fr-FR" dirty="0" smtClean="0"/>
              <a:t>Autres voies de justice privée = </a:t>
            </a:r>
          </a:p>
          <a:p>
            <a:pPr algn="ctr">
              <a:buNone/>
            </a:pPr>
            <a:r>
              <a:rPr lang="fr-FR" dirty="0" smtClean="0"/>
              <a:t>Arbitrage</a:t>
            </a:r>
          </a:p>
          <a:p>
            <a:pPr algn="ctr">
              <a:buNone/>
            </a:pPr>
            <a:r>
              <a:rPr lang="fr-FR" dirty="0" smtClean="0"/>
              <a:t>Médiation </a:t>
            </a:r>
          </a:p>
          <a:p>
            <a:pPr algn="ctr">
              <a:buNone/>
            </a:pPr>
            <a:r>
              <a:rPr lang="fr-FR" dirty="0" smtClean="0"/>
              <a:t>Conciliation</a:t>
            </a:r>
            <a:endParaRPr lang="fr-FR" dirty="0"/>
          </a:p>
        </p:txBody>
      </p:sp>
      <p:sp>
        <p:nvSpPr>
          <p:cNvPr id="4" name="Flèche à trois pointes 3"/>
          <p:cNvSpPr/>
          <p:nvPr/>
        </p:nvSpPr>
        <p:spPr>
          <a:xfrm>
            <a:off x="3643306" y="2285992"/>
            <a:ext cx="1216152" cy="850392"/>
          </a:xfrm>
          <a:prstGeom prst="leftRight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TECHNIQUES ORIGINALES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fr-FR" dirty="0" err="1" smtClean="0"/>
              <a:t>Dt</a:t>
            </a:r>
            <a:r>
              <a:rPr lang="fr-FR" dirty="0" smtClean="0"/>
              <a:t> commercial est un </a:t>
            </a:r>
            <a:r>
              <a:rPr lang="fr-FR" dirty="0" err="1" smtClean="0"/>
              <a:t>dt</a:t>
            </a:r>
            <a:r>
              <a:rPr lang="fr-FR" dirty="0" smtClean="0"/>
              <a:t> pragmatique orienté vers les finalités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Font typeface="Wingdings" pitchFamily="2" charset="2"/>
              <a:buChar char="Ø"/>
            </a:pPr>
            <a:r>
              <a:rPr lang="fr-FR" dirty="0" smtClean="0"/>
              <a:t>Faible importance de la personne des contractants</a:t>
            </a:r>
          </a:p>
          <a:p>
            <a:pPr algn="ctr">
              <a:buFont typeface="Wingdings" pitchFamily="2" charset="2"/>
              <a:buChar char="Ø"/>
            </a:pPr>
            <a:r>
              <a:rPr lang="fr-FR" dirty="0" smtClean="0"/>
              <a:t>Formalisme adapté aux besoins du commerce</a:t>
            </a:r>
          </a:p>
          <a:p>
            <a:pPr algn="ctr">
              <a:buFont typeface="Wingdings" pitchFamily="2" charset="2"/>
              <a:buChar char="Ø"/>
            </a:pPr>
            <a:r>
              <a:rPr lang="fr-FR" dirty="0" smtClean="0"/>
              <a:t>Théorie des apparences en </a:t>
            </a:r>
            <a:r>
              <a:rPr lang="fr-FR" dirty="0" err="1" smtClean="0"/>
              <a:t>dt</a:t>
            </a:r>
            <a:r>
              <a:rPr lang="fr-FR" dirty="0" smtClean="0"/>
              <a:t> commercial</a:t>
            </a:r>
          </a:p>
          <a:p>
            <a:pPr algn="ctr">
              <a:buFont typeface="Wingdings" pitchFamily="2" charset="2"/>
              <a:buChar char="Ø"/>
            </a:pPr>
            <a:r>
              <a:rPr lang="fr-FR" dirty="0" smtClean="0"/>
              <a:t>Place du crédit en </a:t>
            </a:r>
            <a:r>
              <a:rPr lang="fr-FR" dirty="0" err="1" smtClean="0"/>
              <a:t>dt</a:t>
            </a:r>
            <a:r>
              <a:rPr lang="fr-FR" dirty="0" smtClean="0"/>
              <a:t> commercial</a:t>
            </a:r>
            <a:endParaRPr lang="fr-FR" dirty="0"/>
          </a:p>
        </p:txBody>
      </p:sp>
      <p:sp>
        <p:nvSpPr>
          <p:cNvPr id="4" name="Égal 3"/>
          <p:cNvSpPr/>
          <p:nvPr/>
        </p:nvSpPr>
        <p:spPr>
          <a:xfrm>
            <a:off x="4071934" y="2571744"/>
            <a:ext cx="914400" cy="642942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Dépersonnalisation / qualité du contractant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Commerçant : présomption d’un professionnel averti (banquier, distributeur, concessionnaire agréé…)</a:t>
            </a:r>
          </a:p>
          <a:p>
            <a:pPr algn="just"/>
            <a:r>
              <a:rPr lang="fr-FR" dirty="0" smtClean="0"/>
              <a:t>Personnes physiques et morales = même régime de la capacité commerciale</a:t>
            </a:r>
          </a:p>
          <a:p>
            <a:pPr algn="just"/>
            <a:r>
              <a:rPr lang="fr-FR" dirty="0" err="1" smtClean="0"/>
              <a:t>Pcp</a:t>
            </a:r>
            <a:r>
              <a:rPr lang="fr-FR" dirty="0" smtClean="0"/>
              <a:t> tempéré = ex. veille juridique situation financière du futur partenaire commercial</a:t>
            </a:r>
            <a:endParaRPr lang="fr-FR" dirty="0"/>
          </a:p>
        </p:txBody>
      </p:sp>
      <p:sp>
        <p:nvSpPr>
          <p:cNvPr id="5" name="Flèche courbée vers le bas 4"/>
          <p:cNvSpPr/>
          <p:nvPr/>
        </p:nvSpPr>
        <p:spPr>
          <a:xfrm>
            <a:off x="4143372" y="2714620"/>
            <a:ext cx="1216152" cy="500066"/>
          </a:xfrm>
          <a:prstGeom prst="curvedDownArrow">
            <a:avLst>
              <a:gd name="adj1" fmla="val 25000"/>
              <a:gd name="adj2" fmla="val 46640"/>
              <a:gd name="adj3" fmla="val 25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Formalisme adapté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Ex. cts d’adhésion (type)</a:t>
            </a:r>
          </a:p>
          <a:p>
            <a:pPr algn="just"/>
            <a:r>
              <a:rPr lang="fr-FR" dirty="0" smtClean="0"/>
              <a:t>Pb: clauses abusives</a:t>
            </a:r>
          </a:p>
          <a:p>
            <a:pPr algn="just"/>
            <a:r>
              <a:rPr lang="fr-FR" dirty="0" smtClean="0"/>
              <a:t>Solution : recours basé sur la loi 104-13 (pratiques restrictives de la concurrence)</a:t>
            </a:r>
          </a:p>
          <a:p>
            <a:pPr algn="just">
              <a:buNone/>
            </a:pPr>
            <a:endParaRPr lang="fr-FR" dirty="0" smtClean="0"/>
          </a:p>
          <a:p>
            <a:pPr algn="just"/>
            <a:r>
              <a:rPr lang="fr-FR" dirty="0" smtClean="0"/>
              <a:t>Formalisme encore assoupli : ex. rapports juridiques regroupant plusieurs parties (effets de commerce, cession de créance)</a:t>
            </a:r>
            <a:endParaRPr lang="fr-FR" dirty="0"/>
          </a:p>
        </p:txBody>
      </p:sp>
      <p:sp>
        <p:nvSpPr>
          <p:cNvPr id="4" name="Double flèche verticale 3"/>
          <p:cNvSpPr/>
          <p:nvPr/>
        </p:nvSpPr>
        <p:spPr>
          <a:xfrm>
            <a:off x="4286248" y="3786190"/>
            <a:ext cx="484632" cy="785818"/>
          </a:xfrm>
          <a:prstGeom prst="up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Théorie des apparences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L’ apparence = répétition de l’acte avec la même qualité</a:t>
            </a:r>
          </a:p>
          <a:p>
            <a:pPr algn="ctr">
              <a:buNone/>
            </a:pPr>
            <a:endParaRPr lang="fr-FR" dirty="0" smtClean="0"/>
          </a:p>
          <a:p>
            <a:pPr algn="just"/>
            <a:r>
              <a:rPr lang="fr-FR" dirty="0" smtClean="0"/>
              <a:t>Ex. Représentant (mm de fait) d’une société</a:t>
            </a:r>
          </a:p>
          <a:p>
            <a:pPr algn="just"/>
            <a:r>
              <a:rPr lang="fr-FR" dirty="0" smtClean="0"/>
              <a:t>Garantie légale de l’apparence: mesure de publicité légale</a:t>
            </a:r>
            <a:endParaRPr lang="fr-FR" dirty="0"/>
          </a:p>
        </p:txBody>
      </p:sp>
      <p:sp>
        <p:nvSpPr>
          <p:cNvPr id="4" name="Double flèche verticale 3"/>
          <p:cNvSpPr/>
          <p:nvPr/>
        </p:nvSpPr>
        <p:spPr>
          <a:xfrm>
            <a:off x="4214810" y="2571744"/>
            <a:ext cx="484632" cy="785818"/>
          </a:xfrm>
          <a:prstGeom prst="up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Crédit en </a:t>
            </a:r>
            <a:r>
              <a:rPr lang="fr-FR" dirty="0" err="1" smtClean="0"/>
              <a:t>dt</a:t>
            </a:r>
            <a:r>
              <a:rPr lang="fr-FR" dirty="0" smtClean="0"/>
              <a:t> commercial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Mécanisme de financement (commun aux commerçants et non commerçants)</a:t>
            </a:r>
          </a:p>
          <a:p>
            <a:pPr algn="just"/>
            <a:r>
              <a:rPr lang="fr-FR" dirty="0" smtClean="0"/>
              <a:t>Procédés propres de F </a:t>
            </a:r>
            <a:r>
              <a:rPr lang="fr-FR" dirty="0" err="1" smtClean="0"/>
              <a:t>pr</a:t>
            </a:r>
            <a:r>
              <a:rPr lang="fr-FR" dirty="0" smtClean="0"/>
              <a:t> les commerçants Personnes physiques : escompte d’effets</a:t>
            </a:r>
          </a:p>
          <a:p>
            <a:pPr algn="just">
              <a:buNone/>
            </a:pPr>
            <a:r>
              <a:rPr lang="fr-FR" dirty="0" smtClean="0"/>
              <a:t>    Personnes morales : appel public à l’épargne</a:t>
            </a:r>
          </a:p>
          <a:p>
            <a:pPr algn="ctr">
              <a:buNone/>
            </a:pPr>
            <a:endParaRPr lang="fr-FR" dirty="0" smtClean="0"/>
          </a:p>
          <a:p>
            <a:pPr algn="just">
              <a:buNone/>
            </a:pPr>
            <a:r>
              <a:rPr lang="fr-FR" dirty="0" smtClean="0"/>
              <a:t>Résultat : G aux créanciers (solidarité présumée)</a:t>
            </a:r>
            <a:endParaRPr lang="fr-FR" dirty="0"/>
          </a:p>
        </p:txBody>
      </p:sp>
      <p:sp>
        <p:nvSpPr>
          <p:cNvPr id="4" name="Double flèche verticale 3"/>
          <p:cNvSpPr/>
          <p:nvPr/>
        </p:nvSpPr>
        <p:spPr>
          <a:xfrm>
            <a:off x="4214810" y="4286256"/>
            <a:ext cx="484632" cy="785818"/>
          </a:xfrm>
          <a:prstGeom prst="up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DROIT COMMERCIAL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 dirty="0" smtClean="0"/>
          </a:p>
          <a:p>
            <a:r>
              <a:rPr lang="fr-FR" dirty="0" smtClean="0"/>
              <a:t>INTRODUCTION</a:t>
            </a:r>
            <a:endParaRPr lang="fr-FR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UN PEU D’HISTOIRE</a:t>
            </a:r>
            <a:endParaRPr lang="fr-FR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algn="ctr"/>
            <a:r>
              <a:rPr lang="fr-FR" sz="3200" dirty="0" smtClean="0"/>
              <a:t>Antiquité</a:t>
            </a:r>
            <a:endParaRPr lang="fr-FR" sz="3200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algn="just"/>
            <a:r>
              <a:rPr lang="fr-FR" dirty="0" smtClean="0"/>
              <a:t>La très haute antiquité</a:t>
            </a:r>
          </a:p>
          <a:p>
            <a:pPr algn="just"/>
            <a:r>
              <a:rPr lang="fr-FR" dirty="0" smtClean="0"/>
              <a:t>Droit grec</a:t>
            </a:r>
          </a:p>
          <a:p>
            <a:pPr algn="just"/>
            <a:r>
              <a:rPr lang="fr-FR" dirty="0" smtClean="0"/>
              <a:t>Droit romain</a:t>
            </a:r>
          </a:p>
          <a:p>
            <a:pPr algn="just"/>
            <a:endParaRPr lang="fr-FR" dirty="0" smtClean="0"/>
          </a:p>
          <a:p>
            <a:pPr algn="ctr">
              <a:buNone/>
            </a:pPr>
            <a:r>
              <a:rPr lang="fr-FR" sz="3200" b="1" dirty="0" smtClean="0"/>
              <a:t>Ancien droit</a:t>
            </a:r>
          </a:p>
          <a:p>
            <a:r>
              <a:rPr lang="fr-FR" dirty="0" smtClean="0"/>
              <a:t>Moyen âge</a:t>
            </a:r>
          </a:p>
          <a:p>
            <a:r>
              <a:rPr lang="fr-FR" dirty="0" smtClean="0"/>
              <a:t>Temps modernes</a:t>
            </a:r>
          </a:p>
          <a:p>
            <a:pPr algn="just">
              <a:buNone/>
            </a:pPr>
            <a:endParaRPr lang="fr-FR" dirty="0" smtClean="0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/>
          </a:bodyPr>
          <a:lstStyle/>
          <a:p>
            <a:pPr algn="ctr"/>
            <a:r>
              <a:rPr lang="fr-FR" sz="3200" dirty="0" smtClean="0"/>
              <a:t>Post révolution (1789)</a:t>
            </a:r>
            <a:endParaRPr lang="fr-FR" sz="3200" dirty="0"/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fr-FR" dirty="0" smtClean="0"/>
              <a:t>Courant libéral</a:t>
            </a:r>
          </a:p>
          <a:p>
            <a:r>
              <a:rPr lang="fr-FR" dirty="0" smtClean="0"/>
              <a:t>Droit contemporain</a:t>
            </a:r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La très haute Antiquité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just">
              <a:buNone/>
            </a:pPr>
            <a:r>
              <a:rPr lang="fr-FR" dirty="0" smtClean="0"/>
              <a:t>Pas de commerce développé par les Egyptiens</a:t>
            </a:r>
          </a:p>
          <a:p>
            <a:pPr algn="ctr">
              <a:buNone/>
            </a:pPr>
            <a:endParaRPr lang="fr-FR" dirty="0" smtClean="0"/>
          </a:p>
          <a:p>
            <a:pPr algn="just">
              <a:buNone/>
            </a:pPr>
            <a:r>
              <a:rPr lang="fr-FR" dirty="0" smtClean="0"/>
              <a:t>Mésopotamiens : code de « Hammourabi » 2000 av. JC </a:t>
            </a:r>
          </a:p>
          <a:p>
            <a:pPr algn="ctr">
              <a:buNone/>
            </a:pPr>
            <a:r>
              <a:rPr lang="fr-FR" dirty="0" smtClean="0"/>
              <a:t>Prêt à intérêt : prêt de semences (à la production)</a:t>
            </a:r>
          </a:p>
          <a:p>
            <a:pPr algn="ctr">
              <a:buNone/>
            </a:pPr>
            <a:r>
              <a:rPr lang="fr-FR" dirty="0" smtClean="0"/>
              <a:t>Commission</a:t>
            </a:r>
          </a:p>
          <a:p>
            <a:pPr algn="ctr">
              <a:buNone/>
            </a:pPr>
            <a:r>
              <a:rPr lang="fr-FR" dirty="0" smtClean="0"/>
              <a:t>Maison de commerce : banque de dépôt, gage, prêt de fonds à ses clients</a:t>
            </a:r>
          </a:p>
          <a:p>
            <a:pPr algn="just">
              <a:buNone/>
            </a:pPr>
            <a:endParaRPr lang="fr-FR" dirty="0"/>
          </a:p>
        </p:txBody>
      </p:sp>
      <p:sp>
        <p:nvSpPr>
          <p:cNvPr id="4" name="Rectangle avec flèche vers le bas 3"/>
          <p:cNvSpPr/>
          <p:nvPr/>
        </p:nvSpPr>
        <p:spPr>
          <a:xfrm>
            <a:off x="4357686" y="2143116"/>
            <a:ext cx="628648" cy="628648"/>
          </a:xfrm>
          <a:prstGeom prst="downArrow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Égal 4"/>
          <p:cNvSpPr/>
          <p:nvPr/>
        </p:nvSpPr>
        <p:spPr>
          <a:xfrm>
            <a:off x="4214810" y="3071810"/>
            <a:ext cx="914400" cy="914400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Droit grec / Droit romain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fr-FR" dirty="0" err="1" smtClean="0"/>
              <a:t>Dt</a:t>
            </a:r>
            <a:r>
              <a:rPr lang="fr-FR" dirty="0" smtClean="0"/>
              <a:t> grec : embryonnaire = prêt à la grosse aventure / prémisse de la lettre de change</a:t>
            </a:r>
          </a:p>
          <a:p>
            <a:pPr algn="just"/>
            <a:r>
              <a:rPr lang="fr-FR" dirty="0" err="1" smtClean="0"/>
              <a:t>Dt</a:t>
            </a:r>
            <a:r>
              <a:rPr lang="fr-FR" dirty="0" smtClean="0"/>
              <a:t> romain :  Jus civile / Jus </a:t>
            </a:r>
            <a:r>
              <a:rPr lang="fr-FR" dirty="0" err="1" smtClean="0"/>
              <a:t>gentium</a:t>
            </a:r>
            <a:endParaRPr lang="fr-FR" dirty="0" smtClean="0"/>
          </a:p>
          <a:p>
            <a:pPr algn="just">
              <a:buNone/>
            </a:pPr>
            <a:endParaRPr lang="fr-FR" dirty="0" smtClean="0"/>
          </a:p>
          <a:p>
            <a:pPr algn="ctr">
              <a:buNone/>
            </a:pPr>
            <a:r>
              <a:rPr lang="fr-FR" u="sng" dirty="0" smtClean="0"/>
              <a:t>La représentation</a:t>
            </a:r>
            <a:r>
              <a:rPr lang="fr-FR" dirty="0" smtClean="0"/>
              <a:t>: esclave agit au nom du patron</a:t>
            </a:r>
          </a:p>
          <a:p>
            <a:pPr algn="ctr">
              <a:buNone/>
            </a:pPr>
            <a:r>
              <a:rPr lang="fr-FR" u="sng" dirty="0" smtClean="0"/>
              <a:t>Opérations de change</a:t>
            </a:r>
            <a:r>
              <a:rPr lang="fr-FR" dirty="0" smtClean="0"/>
              <a:t>: échange de monnaies des pays conquis contre leur valeur en monnaie de référence</a:t>
            </a:r>
            <a:endParaRPr lang="fr-FR" dirty="0"/>
          </a:p>
        </p:txBody>
      </p:sp>
      <p:sp>
        <p:nvSpPr>
          <p:cNvPr id="4" name="Égal 3"/>
          <p:cNvSpPr/>
          <p:nvPr/>
        </p:nvSpPr>
        <p:spPr>
          <a:xfrm>
            <a:off x="4572000" y="3143248"/>
            <a:ext cx="914400" cy="642942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b="1" dirty="0" smtClean="0"/>
              <a:t/>
            </a:r>
            <a:br>
              <a:rPr lang="fr-FR" b="1" dirty="0" smtClean="0"/>
            </a:br>
            <a:r>
              <a:rPr lang="fr-FR" b="1" dirty="0" smtClean="0"/>
              <a:t>Ancien droit</a:t>
            </a:r>
            <a:br>
              <a:rPr lang="fr-FR" b="1" dirty="0" smtClean="0"/>
            </a:br>
            <a:r>
              <a:rPr lang="fr-FR" dirty="0" smtClean="0"/>
              <a:t>Moyen âge</a:t>
            </a:r>
            <a:br>
              <a:rPr lang="fr-FR" dirty="0" smtClean="0"/>
            </a:b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/>
            <a:r>
              <a:rPr lang="fr-FR" dirty="0" smtClean="0"/>
              <a:t>Parmi les facteurs de </a:t>
            </a:r>
            <a:r>
              <a:rPr lang="fr-FR" dirty="0" err="1" smtClean="0"/>
              <a:t>dévlpt</a:t>
            </a:r>
            <a:r>
              <a:rPr lang="fr-FR" dirty="0" smtClean="0"/>
              <a:t> du </a:t>
            </a:r>
            <a:r>
              <a:rPr lang="fr-FR" dirty="0" err="1" smtClean="0"/>
              <a:t>dt</a:t>
            </a:r>
            <a:r>
              <a:rPr lang="fr-FR" dirty="0" smtClean="0"/>
              <a:t> commercial</a:t>
            </a:r>
          </a:p>
          <a:p>
            <a:pPr algn="ctr">
              <a:buNone/>
            </a:pPr>
            <a:r>
              <a:rPr lang="fr-FR" u="sng" dirty="0" smtClean="0"/>
              <a:t>Les foires</a:t>
            </a:r>
            <a:r>
              <a:rPr lang="fr-FR" dirty="0" smtClean="0"/>
              <a:t> : rencontre de commerçants pour réaliser des opérations dans toute l’Europe (corporations de commerçants)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u="sng" dirty="0" smtClean="0"/>
              <a:t>Le </a:t>
            </a:r>
            <a:r>
              <a:rPr lang="fr-FR" u="sng" dirty="0" err="1" smtClean="0"/>
              <a:t>dt</a:t>
            </a:r>
            <a:r>
              <a:rPr lang="fr-FR" u="sng" dirty="0" smtClean="0"/>
              <a:t> canonique</a:t>
            </a:r>
            <a:r>
              <a:rPr lang="fr-FR" dirty="0" smtClean="0"/>
              <a:t> (Eglise) : interdiction du prêt à intérêt</a:t>
            </a:r>
          </a:p>
          <a:p>
            <a:pPr algn="ctr">
              <a:buNone/>
            </a:pPr>
            <a:r>
              <a:rPr lang="fr-FR" dirty="0" smtClean="0"/>
              <a:t>Solution: Prêt à production</a:t>
            </a:r>
          </a:p>
          <a:p>
            <a:pPr algn="ctr">
              <a:buNone/>
            </a:pPr>
            <a:r>
              <a:rPr lang="fr-FR" dirty="0" smtClean="0"/>
              <a:t>Rémunération du capitaliste par création de </a:t>
            </a:r>
            <a:r>
              <a:rPr lang="fr-FR" dirty="0" err="1" smtClean="0"/>
              <a:t>sté</a:t>
            </a:r>
            <a:r>
              <a:rPr lang="fr-FR" dirty="0" smtClean="0"/>
              <a:t> avec l’emprunteur</a:t>
            </a:r>
          </a:p>
        </p:txBody>
      </p:sp>
      <p:sp>
        <p:nvSpPr>
          <p:cNvPr id="4" name="Flèche vers le haut 3"/>
          <p:cNvSpPr/>
          <p:nvPr/>
        </p:nvSpPr>
        <p:spPr>
          <a:xfrm>
            <a:off x="4357686" y="3143248"/>
            <a:ext cx="785818" cy="500066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Temps modernes</a:t>
            </a:r>
            <a:br>
              <a:rPr lang="fr-FR" dirty="0" smtClean="0"/>
            </a:br>
            <a:r>
              <a:rPr lang="fr-FR" sz="3600" dirty="0" smtClean="0"/>
              <a:t>(Eldorado des mines de l’Amérique)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Apparition des bourses où négociation et cotation des valeurs mobilières</a:t>
            </a:r>
          </a:p>
          <a:p>
            <a:pPr algn="just">
              <a:buNone/>
            </a:pPr>
            <a:endParaRPr lang="fr-FR" dirty="0" smtClean="0"/>
          </a:p>
          <a:p>
            <a:pPr algn="just"/>
            <a:r>
              <a:rPr lang="fr-FR" dirty="0" smtClean="0"/>
              <a:t>Disparition du caractère international du </a:t>
            </a:r>
            <a:r>
              <a:rPr lang="fr-FR" dirty="0" err="1" smtClean="0"/>
              <a:t>dt</a:t>
            </a:r>
            <a:r>
              <a:rPr lang="fr-FR" dirty="0" smtClean="0"/>
              <a:t> commercial  </a:t>
            </a:r>
          </a:p>
          <a:p>
            <a:pPr algn="just">
              <a:buNone/>
            </a:pPr>
            <a:r>
              <a:rPr lang="fr-FR" dirty="0" smtClean="0"/>
              <a:t>Ex. France: ordonnance Colbert 1681 sur la marine</a:t>
            </a:r>
            <a:endParaRPr lang="fr-FR" dirty="0"/>
          </a:p>
        </p:txBody>
      </p:sp>
      <p:sp>
        <p:nvSpPr>
          <p:cNvPr id="4" name="Plus 3"/>
          <p:cNvSpPr/>
          <p:nvPr/>
        </p:nvSpPr>
        <p:spPr>
          <a:xfrm>
            <a:off x="4214810" y="2500306"/>
            <a:ext cx="914400" cy="914400"/>
          </a:xfrm>
          <a:prstGeom prst="mathPl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Post révolution</a:t>
            </a:r>
            <a:br>
              <a:rPr lang="fr-FR" dirty="0" smtClean="0"/>
            </a:br>
            <a:r>
              <a:rPr lang="fr-FR" sz="4000" dirty="0" smtClean="0"/>
              <a:t>Courant libéral</a:t>
            </a:r>
            <a:endParaRPr lang="fr-FR" sz="40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Doctrine du « laisser faire, laisser passer »</a:t>
            </a:r>
          </a:p>
          <a:p>
            <a:pPr algn="just"/>
            <a:r>
              <a:rPr lang="fr-FR" dirty="0" smtClean="0"/>
              <a:t>Résultat: apparition des </a:t>
            </a:r>
            <a:r>
              <a:rPr lang="fr-FR" dirty="0" err="1" smtClean="0"/>
              <a:t>stés</a:t>
            </a:r>
            <a:r>
              <a:rPr lang="fr-FR" dirty="0" smtClean="0"/>
              <a:t> de capitaux et leur essor (SA , </a:t>
            </a:r>
            <a:r>
              <a:rPr lang="fr-FR" dirty="0" err="1" smtClean="0"/>
              <a:t>stés</a:t>
            </a:r>
            <a:r>
              <a:rPr lang="fr-FR" dirty="0" smtClean="0"/>
              <a:t> en commandite)</a:t>
            </a:r>
          </a:p>
          <a:p>
            <a:pPr algn="just">
              <a:buNone/>
            </a:pPr>
            <a:endParaRPr lang="fr-FR" dirty="0" smtClean="0"/>
          </a:p>
          <a:p>
            <a:pPr algn="just"/>
            <a:r>
              <a:rPr lang="fr-FR" dirty="0" smtClean="0"/>
              <a:t>Après la 1</a:t>
            </a:r>
            <a:r>
              <a:rPr lang="fr-FR" baseline="30000" dirty="0" smtClean="0"/>
              <a:t>ère</a:t>
            </a:r>
            <a:r>
              <a:rPr lang="fr-FR" dirty="0" smtClean="0"/>
              <a:t> guerre mondiale : interventionnisme pour protéger les épargnants et les travailleurs</a:t>
            </a:r>
            <a:endParaRPr lang="fr-FR" dirty="0"/>
          </a:p>
        </p:txBody>
      </p:sp>
      <p:sp>
        <p:nvSpPr>
          <p:cNvPr id="4" name="Flèche vers le bas 3"/>
          <p:cNvSpPr/>
          <p:nvPr/>
        </p:nvSpPr>
        <p:spPr>
          <a:xfrm>
            <a:off x="3929058" y="3286124"/>
            <a:ext cx="913260" cy="71438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Droit contemporain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fr-FR" dirty="0" smtClean="0"/>
              <a:t>Retour au </a:t>
            </a:r>
            <a:r>
              <a:rPr lang="fr-FR" dirty="0" err="1" smtClean="0"/>
              <a:t>pcp</a:t>
            </a:r>
            <a:r>
              <a:rPr lang="fr-FR" dirty="0" smtClean="0"/>
              <a:t> de « liberté du commerce et d’industrie »</a:t>
            </a:r>
          </a:p>
          <a:p>
            <a:pPr algn="ctr">
              <a:buNone/>
            </a:pPr>
            <a:r>
              <a:rPr lang="fr-FR" dirty="0" err="1" smtClean="0"/>
              <a:t>Pcp</a:t>
            </a:r>
            <a:r>
              <a:rPr lang="fr-FR" dirty="0" smtClean="0"/>
              <a:t> de « liberté des prix et de concurrence »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Après une période de monopoles historiques = politique de privatisation à outrance</a:t>
            </a:r>
          </a:p>
          <a:p>
            <a:pPr algn="ctr">
              <a:buNone/>
            </a:pPr>
            <a:r>
              <a:rPr lang="fr-FR" dirty="0" smtClean="0"/>
              <a:t>Mondialisation = déréglementation </a:t>
            </a:r>
            <a:endParaRPr lang="fr-FR" dirty="0"/>
          </a:p>
        </p:txBody>
      </p:sp>
      <p:sp>
        <p:nvSpPr>
          <p:cNvPr id="4" name="Double flèche verticale 3"/>
          <p:cNvSpPr/>
          <p:nvPr/>
        </p:nvSpPr>
        <p:spPr>
          <a:xfrm>
            <a:off x="4429124" y="3143248"/>
            <a:ext cx="484632" cy="785818"/>
          </a:xfrm>
          <a:prstGeom prst="up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Législation marocaine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ctr"/>
            <a:r>
              <a:rPr lang="fr-FR" dirty="0" smtClean="0"/>
              <a:t>Loi n° 15-95 ayant abrogé l’ancien CM 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- Des actions relatives aux contrats commerciaux ;</a:t>
            </a:r>
          </a:p>
          <a:p>
            <a:pPr algn="ctr">
              <a:buNone/>
            </a:pPr>
            <a:r>
              <a:rPr lang="fr-FR" dirty="0" smtClean="0"/>
              <a:t>-  Des actions entre commerçants à l’occasion de leurs activités commerciales ;</a:t>
            </a:r>
          </a:p>
          <a:p>
            <a:pPr algn="ctr">
              <a:buNone/>
            </a:pPr>
            <a:r>
              <a:rPr lang="fr-FR" dirty="0" smtClean="0"/>
              <a:t>-  Des actions relatives aux effets de commerce ;</a:t>
            </a:r>
          </a:p>
          <a:p>
            <a:pPr algn="ctr">
              <a:buNone/>
            </a:pPr>
            <a:r>
              <a:rPr lang="fr-FR" dirty="0" smtClean="0"/>
              <a:t>-  Des différends entre associés d’une société commerciale ;</a:t>
            </a:r>
          </a:p>
          <a:p>
            <a:pPr algn="ctr">
              <a:buNone/>
            </a:pPr>
            <a:r>
              <a:rPr lang="fr-FR" dirty="0" smtClean="0"/>
              <a:t>-  Des différends relatifs aux fonds de commerce. </a:t>
            </a:r>
            <a:endParaRPr lang="fr-FR" dirty="0"/>
          </a:p>
        </p:txBody>
      </p:sp>
      <p:sp>
        <p:nvSpPr>
          <p:cNvPr id="4" name="Flèche en arc 3"/>
          <p:cNvSpPr/>
          <p:nvPr/>
        </p:nvSpPr>
        <p:spPr>
          <a:xfrm>
            <a:off x="4214810" y="2143116"/>
            <a:ext cx="978408" cy="978408"/>
          </a:xfrm>
          <a:prstGeom prst="circular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SOURCES DU DROIT COMMERCIAL</a:t>
            </a:r>
            <a:endParaRPr lang="fr-FR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algn="ctr"/>
            <a:r>
              <a:rPr lang="fr-FR" sz="2800" dirty="0" smtClean="0"/>
              <a:t>Sources communes</a:t>
            </a:r>
            <a:endParaRPr lang="fr-FR" sz="2800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algn="just"/>
            <a:r>
              <a:rPr lang="fr-FR" sz="3200" dirty="0" smtClean="0"/>
              <a:t>La LOI</a:t>
            </a:r>
          </a:p>
          <a:p>
            <a:pPr algn="just">
              <a:buNone/>
            </a:pPr>
            <a:endParaRPr lang="fr-FR" sz="3200" dirty="0" smtClean="0"/>
          </a:p>
          <a:p>
            <a:pPr algn="just"/>
            <a:r>
              <a:rPr lang="fr-FR" sz="3200" dirty="0" smtClean="0"/>
              <a:t>La Doctrine</a:t>
            </a:r>
          </a:p>
          <a:p>
            <a:pPr algn="just">
              <a:buNone/>
            </a:pPr>
            <a:endParaRPr lang="fr-FR" sz="3200" dirty="0" smtClean="0"/>
          </a:p>
          <a:p>
            <a:pPr algn="just"/>
            <a:r>
              <a:rPr lang="fr-FR" sz="3200" dirty="0" smtClean="0"/>
              <a:t>La Jurisprudence</a:t>
            </a:r>
          </a:p>
          <a:p>
            <a:pPr algn="just">
              <a:buNone/>
            </a:pPr>
            <a:endParaRPr lang="fr-FR" dirty="0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/>
        <p:txBody>
          <a:bodyPr>
            <a:noAutofit/>
          </a:bodyPr>
          <a:lstStyle/>
          <a:p>
            <a:pPr algn="ctr"/>
            <a:r>
              <a:rPr lang="fr-FR" sz="2800" dirty="0" smtClean="0"/>
              <a:t>Sources propres au droit commercial</a:t>
            </a:r>
            <a:endParaRPr lang="fr-FR" sz="2800" dirty="0"/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fr-FR" sz="3200" dirty="0" smtClean="0"/>
              <a:t>Les Usages </a:t>
            </a:r>
          </a:p>
          <a:p>
            <a:pPr>
              <a:buNone/>
            </a:pPr>
            <a:endParaRPr lang="fr-FR" sz="3200" dirty="0" smtClean="0"/>
          </a:p>
          <a:p>
            <a:pPr algn="just"/>
            <a:r>
              <a:rPr lang="fr-FR" sz="3200" dirty="0" smtClean="0"/>
              <a:t>Les  sources réglementaires</a:t>
            </a:r>
          </a:p>
          <a:p>
            <a:pPr algn="just">
              <a:buNone/>
            </a:pPr>
            <a:endParaRPr lang="fr-FR" sz="3200" dirty="0" smtClean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La LOI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fr-FR" dirty="0" smtClean="0"/>
              <a:t>Constitution = </a:t>
            </a:r>
            <a:r>
              <a:rPr lang="fr-FR" dirty="0" err="1" smtClean="0"/>
              <a:t>pcps</a:t>
            </a:r>
            <a:r>
              <a:rPr lang="fr-FR" dirty="0" smtClean="0"/>
              <a:t> généraux (liberté d’entreprendre…)</a:t>
            </a:r>
          </a:p>
          <a:p>
            <a:pPr algn="just">
              <a:buNone/>
            </a:pPr>
            <a:r>
              <a:rPr lang="fr-FR" dirty="0" smtClean="0"/>
              <a:t>Loi (votée par le Parlement) : sert à expliquer les grandes lignes ou codifie une branche spécifique (loi sur l’AMMC; loi sur la copropriété 2016)</a:t>
            </a:r>
          </a:p>
          <a:p>
            <a:pPr algn="just">
              <a:buNone/>
            </a:pPr>
            <a:r>
              <a:rPr lang="fr-FR" dirty="0" smtClean="0"/>
              <a:t>Décrets et arrêtés ministériels </a:t>
            </a:r>
            <a:endParaRPr lang="fr-FR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DEFINITION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err="1" smtClean="0"/>
              <a:t>Dt</a:t>
            </a:r>
            <a:r>
              <a:rPr lang="fr-FR" dirty="0" smtClean="0"/>
              <a:t> commercial : ensemble de règles juridiques applicables aux commerçants dans l’exercice de leur activité professionnelle et régissant, de manière exceptionnelle les actes de commerce accomplis par toute personne</a:t>
            </a:r>
          </a:p>
          <a:p>
            <a:pPr algn="just"/>
            <a:r>
              <a:rPr lang="fr-FR" dirty="0" err="1" smtClean="0"/>
              <a:t>Dt</a:t>
            </a:r>
            <a:r>
              <a:rPr lang="fr-FR" dirty="0" smtClean="0"/>
              <a:t> transversal = réglemente plusieurs aspects et actes de la production, circulation des richesses.</a:t>
            </a:r>
            <a:endParaRPr lang="fr-FR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La doctrine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Ensemble des études, réflexions, systématisations de juristes et praticiens du droit</a:t>
            </a:r>
          </a:p>
          <a:p>
            <a:pPr algn="just"/>
            <a:r>
              <a:rPr lang="fr-FR" dirty="0" smtClean="0"/>
              <a:t>Source informelle et non contraignante</a:t>
            </a:r>
          </a:p>
          <a:p>
            <a:pPr algn="just"/>
            <a:r>
              <a:rPr lang="fr-FR" dirty="0" smtClean="0"/>
              <a:t>Apport : guider le juge dans son pouvoir d’interprétation</a:t>
            </a:r>
            <a:endParaRPr lang="fr-FR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La jurisprudence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/>
            <a:r>
              <a:rPr lang="fr-FR" dirty="0" smtClean="0"/>
              <a:t>Ensemble des décisions judiciaires sur un aspect juridique, prononçant une solution donnée suite à un certain raisonnement</a:t>
            </a:r>
          </a:p>
          <a:p>
            <a:pPr algn="ctr"/>
            <a:r>
              <a:rPr lang="fr-FR" dirty="0" smtClean="0"/>
              <a:t>Typologie 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J unanime</a:t>
            </a:r>
          </a:p>
          <a:p>
            <a:pPr algn="ctr">
              <a:buNone/>
            </a:pPr>
            <a:r>
              <a:rPr lang="fr-FR" dirty="0" smtClean="0"/>
              <a:t>J majoritaire</a:t>
            </a:r>
          </a:p>
          <a:p>
            <a:pPr algn="ctr">
              <a:buNone/>
            </a:pPr>
            <a:r>
              <a:rPr lang="fr-FR" dirty="0" smtClean="0"/>
              <a:t>J minoritaire</a:t>
            </a:r>
          </a:p>
          <a:p>
            <a:pPr algn="ctr">
              <a:buNone/>
            </a:pPr>
            <a:r>
              <a:rPr lang="fr-FR" dirty="0" smtClean="0"/>
              <a:t>Revirement jurisprudentiel </a:t>
            </a:r>
            <a:endParaRPr lang="fr-FR" dirty="0"/>
          </a:p>
        </p:txBody>
      </p:sp>
      <p:sp>
        <p:nvSpPr>
          <p:cNvPr id="4" name="Chevron 3"/>
          <p:cNvSpPr/>
          <p:nvPr/>
        </p:nvSpPr>
        <p:spPr>
          <a:xfrm>
            <a:off x="4500562" y="3429000"/>
            <a:ext cx="484632" cy="484632"/>
          </a:xfrm>
          <a:prstGeom prst="chevr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Les usages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err="1" smtClean="0"/>
              <a:t>Déf</a:t>
            </a:r>
            <a:r>
              <a:rPr lang="fr-FR" dirty="0" smtClean="0"/>
              <a:t> : comportements professionnels notoires et constants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Usages conventionnels (supplétifs)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Usages de droit (caractère impératif)</a:t>
            </a:r>
          </a:p>
          <a:p>
            <a:pPr>
              <a:buNone/>
            </a:pPr>
            <a:endParaRPr lang="fr-FR" dirty="0" smtClean="0"/>
          </a:p>
        </p:txBody>
      </p:sp>
      <p:sp>
        <p:nvSpPr>
          <p:cNvPr id="4" name="Flèche vers le bas 3"/>
          <p:cNvSpPr/>
          <p:nvPr/>
        </p:nvSpPr>
        <p:spPr>
          <a:xfrm>
            <a:off x="4000496" y="2357430"/>
            <a:ext cx="698946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Flèche vers le bas 4"/>
          <p:cNvSpPr/>
          <p:nvPr/>
        </p:nvSpPr>
        <p:spPr>
          <a:xfrm>
            <a:off x="4000496" y="3929066"/>
            <a:ext cx="698946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Sources administratives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ctr"/>
            <a:r>
              <a:rPr lang="fr-FR" dirty="0" smtClean="0"/>
              <a:t>Domaines d’intervention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Protection du consommateur</a:t>
            </a:r>
          </a:p>
          <a:p>
            <a:pPr algn="ctr">
              <a:buNone/>
            </a:pPr>
            <a:r>
              <a:rPr lang="fr-FR" dirty="0" smtClean="0"/>
              <a:t>Dispositions de nature fiscale</a:t>
            </a:r>
          </a:p>
          <a:p>
            <a:pPr algn="ctr">
              <a:buNone/>
            </a:pPr>
            <a:r>
              <a:rPr lang="fr-FR" dirty="0" smtClean="0"/>
              <a:t>Maintien de la libre concurrence</a:t>
            </a:r>
          </a:p>
          <a:p>
            <a:pPr algn="ctr">
              <a:buNone/>
            </a:pPr>
            <a:r>
              <a:rPr lang="fr-FR" dirty="0" smtClean="0"/>
              <a:t>Subventions et aides d’Etat aux secteurs concernés</a:t>
            </a:r>
          </a:p>
          <a:p>
            <a:pPr algn="ctr">
              <a:buNone/>
            </a:pPr>
            <a:r>
              <a:rPr lang="fr-FR" dirty="0" smtClean="0"/>
              <a:t>(ex. circulaire 7/2006 Open </a:t>
            </a:r>
            <a:r>
              <a:rPr lang="fr-FR" dirty="0" err="1" smtClean="0"/>
              <a:t>Sea</a:t>
            </a:r>
            <a:r>
              <a:rPr lang="fr-FR" dirty="0" smtClean="0"/>
              <a:t>)</a:t>
            </a:r>
            <a:endParaRPr lang="fr-FR" dirty="0"/>
          </a:p>
        </p:txBody>
      </p:sp>
      <p:sp>
        <p:nvSpPr>
          <p:cNvPr id="4" name="Égal 3"/>
          <p:cNvSpPr/>
          <p:nvPr/>
        </p:nvSpPr>
        <p:spPr>
          <a:xfrm>
            <a:off x="4143372" y="1928802"/>
            <a:ext cx="914400" cy="914400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CONTENU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fr-FR" dirty="0" err="1" smtClean="0"/>
              <a:t>Dt</a:t>
            </a:r>
            <a:r>
              <a:rPr lang="fr-FR" dirty="0" smtClean="0"/>
              <a:t> commun de l’activité commerciale ===</a:t>
            </a:r>
          </a:p>
          <a:p>
            <a:pPr algn="just">
              <a:buNone/>
            </a:pPr>
            <a:r>
              <a:rPr lang="fr-FR" dirty="0" smtClean="0"/>
              <a:t>Pratiques sur les prix et P anticoncurrentielles</a:t>
            </a:r>
          </a:p>
          <a:p>
            <a:pPr algn="ctr">
              <a:buNone/>
            </a:pPr>
            <a:endParaRPr lang="fr-FR" dirty="0" smtClean="0"/>
          </a:p>
          <a:p>
            <a:pPr algn="just">
              <a:buNone/>
            </a:pPr>
            <a:r>
              <a:rPr lang="fr-FR" dirty="0" smtClean="0"/>
              <a:t>Infractions financières commises sur le marché financier (monétaire et boursier)</a:t>
            </a:r>
          </a:p>
          <a:p>
            <a:pPr algn="ctr">
              <a:buNone/>
            </a:pPr>
            <a:endParaRPr lang="fr-FR" dirty="0" smtClean="0"/>
          </a:p>
          <a:p>
            <a:pPr algn="just">
              <a:buNone/>
            </a:pPr>
            <a:r>
              <a:rPr lang="fr-FR" dirty="0" smtClean="0"/>
              <a:t>Comportements répréhensibles sur le marché portuaire (</a:t>
            </a:r>
            <a:r>
              <a:rPr lang="fr-FR" dirty="0" err="1" smtClean="0"/>
              <a:t>dt</a:t>
            </a:r>
            <a:r>
              <a:rPr lang="fr-FR" dirty="0" smtClean="0"/>
              <a:t> portuaire et </a:t>
            </a:r>
            <a:r>
              <a:rPr lang="fr-FR" dirty="0" err="1" smtClean="0"/>
              <a:t>dt</a:t>
            </a:r>
            <a:r>
              <a:rPr lang="fr-FR" dirty="0" smtClean="0"/>
              <a:t> maritime)</a:t>
            </a:r>
          </a:p>
        </p:txBody>
      </p:sp>
      <p:sp>
        <p:nvSpPr>
          <p:cNvPr id="4" name="Flèche vers le bas 3"/>
          <p:cNvSpPr/>
          <p:nvPr/>
        </p:nvSpPr>
        <p:spPr>
          <a:xfrm>
            <a:off x="4214810" y="2714620"/>
            <a:ext cx="484632" cy="76409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Flèche vers le bas 5"/>
          <p:cNvSpPr/>
          <p:nvPr/>
        </p:nvSpPr>
        <p:spPr>
          <a:xfrm>
            <a:off x="4214810" y="4357694"/>
            <a:ext cx="484632" cy="76409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CONTENU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fr-FR" dirty="0" err="1" smtClean="0"/>
              <a:t>Dt</a:t>
            </a:r>
            <a:r>
              <a:rPr lang="fr-FR" dirty="0" smtClean="0"/>
              <a:t> commun de l’activité commerciale ===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Droit des Affaires (pluridisciplinaire)</a:t>
            </a:r>
          </a:p>
          <a:p>
            <a:pPr algn="ctr">
              <a:buNone/>
            </a:pPr>
            <a:r>
              <a:rPr lang="fr-FR" dirty="0" smtClean="0"/>
              <a:t>(réglementation des actes, activités et professions libérales à caractère commercial)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Droit économique</a:t>
            </a:r>
          </a:p>
          <a:p>
            <a:pPr algn="ctr">
              <a:buNone/>
            </a:pPr>
            <a:r>
              <a:rPr lang="fr-FR" dirty="0" smtClean="0"/>
              <a:t>(intervention publique dans l’économie)</a:t>
            </a:r>
            <a:endParaRPr lang="fr-FR" dirty="0"/>
          </a:p>
        </p:txBody>
      </p:sp>
      <p:sp>
        <p:nvSpPr>
          <p:cNvPr id="4" name="Flèche vers le bas 3"/>
          <p:cNvSpPr/>
          <p:nvPr/>
        </p:nvSpPr>
        <p:spPr>
          <a:xfrm>
            <a:off x="4286248" y="2000240"/>
            <a:ext cx="484632" cy="76409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Flèche vers le bas 4"/>
          <p:cNvSpPr/>
          <p:nvPr/>
        </p:nvSpPr>
        <p:spPr>
          <a:xfrm>
            <a:off x="4286248" y="4071942"/>
            <a:ext cx="484632" cy="76409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Dt</a:t>
            </a:r>
            <a:r>
              <a:rPr lang="fr-FR" dirty="0" smtClean="0"/>
              <a:t> commercial interne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Base : Loi n° 15-95 formant code de commerce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Art 1</a:t>
            </a:r>
            <a:r>
              <a:rPr lang="fr-FR" baseline="30000" dirty="0" smtClean="0"/>
              <a:t>er</a:t>
            </a:r>
            <a:r>
              <a:rPr lang="fr-FR" dirty="0" smtClean="0"/>
              <a:t> « La présente loi régit les actes de commerce et les commerçants »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err="1" smtClean="0"/>
              <a:t>Déf</a:t>
            </a:r>
            <a:r>
              <a:rPr lang="fr-FR" dirty="0" smtClean="0"/>
              <a:t> indirecte (objective et subjective) des personnes assujetties à l’application du CC </a:t>
            </a:r>
            <a:endParaRPr lang="fr-FR" dirty="0"/>
          </a:p>
        </p:txBody>
      </p:sp>
      <p:sp>
        <p:nvSpPr>
          <p:cNvPr id="4" name="Flèche vers le bas 3"/>
          <p:cNvSpPr/>
          <p:nvPr/>
        </p:nvSpPr>
        <p:spPr>
          <a:xfrm>
            <a:off x="4286248" y="2071678"/>
            <a:ext cx="484632" cy="76409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Flèche vers le bas 4"/>
          <p:cNvSpPr/>
          <p:nvPr/>
        </p:nvSpPr>
        <p:spPr>
          <a:xfrm>
            <a:off x="4286248" y="3786190"/>
            <a:ext cx="484632" cy="76409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ORIGINE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algn="just"/>
            <a:r>
              <a:rPr lang="fr-FR" dirty="0" smtClean="0"/>
              <a:t>Théorie générale des Obligations</a:t>
            </a:r>
            <a:r>
              <a:rPr lang="fr-FR" sz="2000" dirty="0" smtClean="0"/>
              <a:t>(1)</a:t>
            </a:r>
            <a:r>
              <a:rPr lang="fr-FR" dirty="0" smtClean="0"/>
              <a:t> et de la Responsabilité 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endParaRPr lang="fr-FR" sz="3500" dirty="0" smtClean="0"/>
          </a:p>
          <a:p>
            <a:pPr algn="ctr">
              <a:buNone/>
            </a:pPr>
            <a:r>
              <a:rPr lang="fr-FR" sz="3500" dirty="0" smtClean="0"/>
              <a:t>Evolution : réglementation spécifique des activités de production, de distribution et de services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sz="3000" dirty="0" smtClean="0"/>
              <a:t>(1) Lien de </a:t>
            </a:r>
            <a:r>
              <a:rPr lang="fr-FR" sz="3000" dirty="0" err="1" smtClean="0"/>
              <a:t>dt</a:t>
            </a:r>
            <a:r>
              <a:rPr lang="fr-FR" sz="3000" dirty="0" smtClean="0"/>
              <a:t> entre 2 ou + personnes en vertu duquel l’une des parties peut contraindre l’autre à exécuter une prestation</a:t>
            </a:r>
            <a:endParaRPr lang="fr-FR" sz="3000" dirty="0"/>
          </a:p>
        </p:txBody>
      </p:sp>
      <p:sp>
        <p:nvSpPr>
          <p:cNvPr id="4" name="Double flèche verticale 3"/>
          <p:cNvSpPr/>
          <p:nvPr/>
        </p:nvSpPr>
        <p:spPr>
          <a:xfrm>
            <a:off x="4286248" y="2214554"/>
            <a:ext cx="484632" cy="928694"/>
          </a:xfrm>
          <a:prstGeom prst="up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ORIGINE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C’est un droit né de la théorie générale des O perfectionnée du droit civil            Comment</a:t>
            </a:r>
          </a:p>
          <a:p>
            <a:pPr algn="just">
              <a:buNone/>
            </a:pPr>
            <a:endParaRPr lang="fr-FR" dirty="0" smtClean="0"/>
          </a:p>
          <a:p>
            <a:pPr algn="just"/>
            <a:r>
              <a:rPr lang="fr-FR" dirty="0" smtClean="0"/>
              <a:t>Emprunt de techniques civilistes puis leur adaptation à la vie des affaires (du commerçant)</a:t>
            </a:r>
          </a:p>
          <a:p>
            <a:pPr algn="just"/>
            <a:r>
              <a:rPr lang="fr-FR" dirty="0" smtClean="0"/>
              <a:t>C’est un </a:t>
            </a:r>
            <a:r>
              <a:rPr lang="fr-FR" dirty="0" err="1" smtClean="0"/>
              <a:t>dt</a:t>
            </a:r>
            <a:r>
              <a:rPr lang="fr-FR" dirty="0" smtClean="0"/>
              <a:t> existentialiste (son existence précède son essence)</a:t>
            </a:r>
            <a:endParaRPr lang="fr-FR" dirty="0"/>
          </a:p>
        </p:txBody>
      </p:sp>
      <p:sp>
        <p:nvSpPr>
          <p:cNvPr id="4" name="Organigramme : Joindre 3"/>
          <p:cNvSpPr/>
          <p:nvPr/>
        </p:nvSpPr>
        <p:spPr>
          <a:xfrm>
            <a:off x="4429124" y="2714620"/>
            <a:ext cx="742952" cy="642942"/>
          </a:xfrm>
          <a:prstGeom prst="flowChartCol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" name="Flèche droite rayée 4"/>
          <p:cNvSpPr/>
          <p:nvPr/>
        </p:nvSpPr>
        <p:spPr>
          <a:xfrm>
            <a:off x="5357818" y="2214554"/>
            <a:ext cx="978408" cy="484632"/>
          </a:xfrm>
          <a:prstGeom prst="stripedRightArrow">
            <a:avLst>
              <a:gd name="adj1" fmla="val 50000"/>
              <a:gd name="adj2" fmla="val 50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ORIGINALITE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err="1" smtClean="0"/>
              <a:t>Dt</a:t>
            </a:r>
            <a:r>
              <a:rPr lang="fr-FR" dirty="0" smtClean="0"/>
              <a:t> portant sur la circulation des richesses (production, distribution, services)</a:t>
            </a:r>
          </a:p>
          <a:p>
            <a:pPr algn="just"/>
            <a:r>
              <a:rPr lang="fr-FR" dirty="0" err="1" smtClean="0"/>
              <a:t>Dt</a:t>
            </a:r>
            <a:r>
              <a:rPr lang="fr-FR" dirty="0" smtClean="0"/>
              <a:t> civil porte sur les personnes et leur patrimoine (fortunes stagnantes)</a:t>
            </a:r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endParaRPr lang="fr-FR" dirty="0" smtClean="0"/>
          </a:p>
          <a:p>
            <a:pPr algn="ctr">
              <a:buNone/>
            </a:pPr>
            <a:r>
              <a:rPr lang="fr-FR" dirty="0" smtClean="0"/>
              <a:t>O par les solutions proposées aux </a:t>
            </a:r>
            <a:r>
              <a:rPr lang="fr-FR" dirty="0" err="1" smtClean="0"/>
              <a:t>pbs</a:t>
            </a:r>
            <a:r>
              <a:rPr lang="fr-FR" dirty="0" smtClean="0"/>
              <a:t> de droit</a:t>
            </a:r>
          </a:p>
          <a:p>
            <a:pPr algn="ctr">
              <a:buNone/>
            </a:pPr>
            <a:r>
              <a:rPr lang="fr-FR" dirty="0" smtClean="0"/>
              <a:t>O par les techniques utilisées</a:t>
            </a:r>
          </a:p>
          <a:p>
            <a:pPr algn="just">
              <a:buNone/>
            </a:pPr>
            <a:endParaRPr lang="fr-FR" dirty="0"/>
          </a:p>
        </p:txBody>
      </p:sp>
      <p:sp>
        <p:nvSpPr>
          <p:cNvPr id="5" name="Double flèche verticale 4"/>
          <p:cNvSpPr/>
          <p:nvPr/>
        </p:nvSpPr>
        <p:spPr>
          <a:xfrm>
            <a:off x="4071934" y="3857628"/>
            <a:ext cx="785818" cy="1216152"/>
          </a:xfrm>
          <a:prstGeom prst="up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294</TotalTime>
  <Words>1333</Words>
  <Application>Microsoft Office PowerPoint</Application>
  <PresentationFormat>Affichage à l'écran (4:3)</PresentationFormat>
  <Paragraphs>217</Paragraphs>
  <Slides>33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33</vt:i4>
      </vt:variant>
    </vt:vector>
  </HeadingPairs>
  <TitlesOfParts>
    <vt:vector size="34" baseType="lpstr">
      <vt:lpstr>Thème Office</vt:lpstr>
      <vt:lpstr>PLAN DU COURS</vt:lpstr>
      <vt:lpstr>DROIT COMMERCIAL</vt:lpstr>
      <vt:lpstr>DEFINITION</vt:lpstr>
      <vt:lpstr>CONTENU</vt:lpstr>
      <vt:lpstr>CONTENU</vt:lpstr>
      <vt:lpstr>Dt commercial interne</vt:lpstr>
      <vt:lpstr>ORIGINE</vt:lpstr>
      <vt:lpstr>ORIGINE</vt:lpstr>
      <vt:lpstr>ORIGINALITE</vt:lpstr>
      <vt:lpstr>SOLUTIONS ORIGINALES</vt:lpstr>
      <vt:lpstr>Régime des baux d’immeubles</vt:lpstr>
      <vt:lpstr>Régime des incapacités </vt:lpstr>
      <vt:lpstr>Règles applicables aux débiteurs en cessation des paiements</vt:lpstr>
      <vt:lpstr>Compétence judiciaire</vt:lpstr>
      <vt:lpstr>TECHNIQUES ORIGINALES</vt:lpstr>
      <vt:lpstr>Dépersonnalisation / qualité du contractant</vt:lpstr>
      <vt:lpstr>Formalisme adapté</vt:lpstr>
      <vt:lpstr>Théorie des apparences</vt:lpstr>
      <vt:lpstr>Crédit en dt commercial</vt:lpstr>
      <vt:lpstr>UN PEU D’HISTOIRE</vt:lpstr>
      <vt:lpstr>La très haute Antiquité</vt:lpstr>
      <vt:lpstr>Droit grec / Droit romain</vt:lpstr>
      <vt:lpstr> Ancien droit Moyen âge </vt:lpstr>
      <vt:lpstr>Temps modernes (Eldorado des mines de l’Amérique)</vt:lpstr>
      <vt:lpstr>Post révolution Courant libéral</vt:lpstr>
      <vt:lpstr>Droit contemporain</vt:lpstr>
      <vt:lpstr>Législation marocaine</vt:lpstr>
      <vt:lpstr>SOURCES DU DROIT COMMERCIAL</vt:lpstr>
      <vt:lpstr>La LOI</vt:lpstr>
      <vt:lpstr>La doctrine</vt:lpstr>
      <vt:lpstr>La jurisprudence</vt:lpstr>
      <vt:lpstr>Les usages</vt:lpstr>
      <vt:lpstr>Sources administratives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DROIT COMMERCIAL</dc:title>
  <dc:creator>SAMSUNG</dc:creator>
  <cp:lastModifiedBy>SPIRIT LOGISTICS</cp:lastModifiedBy>
  <cp:revision>27</cp:revision>
  <dcterms:created xsi:type="dcterms:W3CDTF">2018-01-30T19:14:40Z</dcterms:created>
  <dcterms:modified xsi:type="dcterms:W3CDTF">2020-03-15T04:54:49Z</dcterms:modified>
</cp:coreProperties>
</file>

<file path=docProps/thumbnail.jpeg>
</file>